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2" r:id="rId2"/>
    <p:sldId id="263" r:id="rId3"/>
    <p:sldId id="271" r:id="rId4"/>
    <p:sldId id="270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87F42-4E71-45BD-AAEB-128090E87617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0767C-49A3-4861-91A3-4ED759BEF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6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phase structure allows the project to be segmented into logical subsets for ease of management, planning and control.  Using the phase-gate approach will help build confidence in the project for all stakeholders as each phase is evaluated and deliverables are met before the project continues.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can be referred to as a phase gate or kill point.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390D1-1A18-40F6-8E6D-70DEEDAB05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30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47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0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08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04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78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255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69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607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1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06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63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3/15/2021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27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3.bin"/><Relationship Id="rId7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3.xls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74790E-9D88-4A6D-87C2-9BEB2DB38B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Single CAD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6F78026-2631-43C9-99F4-4A9515ED10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Road to Economizing and Efficiency</a:t>
            </a:r>
          </a:p>
        </p:txBody>
      </p:sp>
    </p:spTree>
    <p:extLst>
      <p:ext uri="{BB962C8B-B14F-4D97-AF65-F5344CB8AC3E}">
        <p14:creationId xmlns:p14="http://schemas.microsoft.com/office/powerpoint/2010/main" val="3020460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5E24BF-EA71-4A34-9A94-43BCC46BE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C928A8-C838-4C51-94CA-5F4F098F5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Options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Have police migrate to Central Square (CS)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Have fire migrate to Tyler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Maintain status-quo</a:t>
            </a:r>
          </a:p>
          <a:p>
            <a:r>
              <a:rPr lang="en-US" dirty="0"/>
              <a:t>Five-Year Costs For Each Option</a:t>
            </a:r>
          </a:p>
          <a:p>
            <a:pPr lvl="1"/>
            <a:r>
              <a:rPr lang="en-US" dirty="0"/>
              <a:t>Costs for 1 and 2 do not include savings tied to improved operational efficiencies, less training time, decreased hardware, software, &amp; licensing costs and decreased costs associated with support of two systems.</a:t>
            </a:r>
          </a:p>
          <a:p>
            <a:pPr lvl="1"/>
            <a:r>
              <a:rPr lang="en-US" dirty="0"/>
              <a:t>Quotes didn’t include taxes. We have added 10% to vendor costs.</a:t>
            </a:r>
          </a:p>
          <a:p>
            <a:pPr lvl="1"/>
            <a:r>
              <a:rPr lang="en-US" dirty="0"/>
              <a:t>An annual increase equal to the average increase for each vendor over the last three years has been added (7% for CS and 4% for Tyler)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81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FFF726-8FA4-4543-A952-FA93267EB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CAD Cost Comparisons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="" xmlns:a16="http://schemas.microsoft.com/office/drawing/2014/main" id="{577D3C4D-27A2-42B1-ABD3-9571348902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29004"/>
              </p:ext>
            </p:extLst>
          </p:nvPr>
        </p:nvGraphicFramePr>
        <p:xfrm>
          <a:off x="6138526" y="1363579"/>
          <a:ext cx="5351907" cy="4363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Worksheet" r:id="rId4" imgW="3638661" imgH="2965494" progId="Excel.Sheet.12">
                  <p:embed/>
                </p:oleObj>
              </mc:Choice>
              <mc:Fallback>
                <p:oleObj name="Worksheet" r:id="rId4" imgW="3638661" imgH="296549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38526" y="1363579"/>
                        <a:ext cx="5351907" cy="43634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="" xmlns:a16="http://schemas.microsoft.com/office/drawing/2014/main" id="{DA7F1210-6916-4132-B217-C423C5D505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411762"/>
              </p:ext>
            </p:extLst>
          </p:nvPr>
        </p:nvGraphicFramePr>
        <p:xfrm>
          <a:off x="693546" y="1355558"/>
          <a:ext cx="5067174" cy="4371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Worksheet" r:id="rId7" imgW="3270139" imgH="2965494" progId="Excel.Sheet.12">
                  <p:embed/>
                </p:oleObj>
              </mc:Choice>
              <mc:Fallback>
                <p:oleObj name="Worksheet" r:id="rId7" imgW="3270139" imgH="296549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3546" y="1355558"/>
                        <a:ext cx="5067174" cy="4371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200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A97E35-520F-4B75-9D0A-6C7157FB0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CAD Cost Comparisons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xmlns="" id="{04F04AD9-2DD5-4AD9-9957-43C8C7B9FA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699297"/>
              </p:ext>
            </p:extLst>
          </p:nvPr>
        </p:nvGraphicFramePr>
        <p:xfrm>
          <a:off x="592138" y="1562100"/>
          <a:ext cx="5321300" cy="405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Worksheet" r:id="rId4" imgW="3263826" imgH="2596975" progId="Excel.Sheet.12">
                  <p:embed/>
                </p:oleObj>
              </mc:Choice>
              <mc:Fallback>
                <p:oleObj name="Worksheet" r:id="rId4" imgW="3263826" imgH="25969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2138" y="1562100"/>
                        <a:ext cx="5321300" cy="405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xmlns="" id="{627011E3-AEE3-4E67-94BD-1283152336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017289"/>
              </p:ext>
            </p:extLst>
          </p:nvPr>
        </p:nvGraphicFramePr>
        <p:xfrm>
          <a:off x="6120063" y="1562100"/>
          <a:ext cx="5612747" cy="405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Worksheet" r:id="rId7" imgW="3441774" imgH="2596975" progId="Excel.Sheet.12">
                  <p:embed/>
                </p:oleObj>
              </mc:Choice>
              <mc:Fallback>
                <p:oleObj name="Worksheet" r:id="rId7" imgW="3441774" imgH="25969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20063" y="1562100"/>
                        <a:ext cx="5612747" cy="405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0381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34CFDB-CE27-4692-9C2F-FB3273312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CAD Project Charter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70E0082-1000-4CC1-B6ED-9E39E10FD907}"/>
              </a:ext>
            </a:extLst>
          </p:cNvPr>
          <p:cNvSpPr txBox="1"/>
          <p:nvPr/>
        </p:nvSpPr>
        <p:spPr>
          <a:xfrm>
            <a:off x="838200" y="1690688"/>
            <a:ext cx="882015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Project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High-Level </a:t>
            </a:r>
            <a:r>
              <a:rPr lang="en-US" sz="2800"/>
              <a:t>Functional </a:t>
            </a:r>
            <a:r>
              <a:rPr lang="en-US" sz="2800" smtClean="0"/>
              <a:t>Requirements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Communication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Past or Related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NORCOM staff recommendation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Other Options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Appendix B – Phase-Gate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9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A97296-0E3C-4580-B620-4C9874D35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CAD Project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1FC873-70FA-494D-9B07-299275AE4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Manager, Katy </a:t>
            </a:r>
            <a:r>
              <a:rPr lang="en-US" dirty="0" smtClean="0"/>
              <a:t>Myers</a:t>
            </a:r>
          </a:p>
          <a:p>
            <a:r>
              <a:rPr lang="en-US" dirty="0" smtClean="0"/>
              <a:t>Technical </a:t>
            </a:r>
            <a:r>
              <a:rPr lang="en-US" dirty="0"/>
              <a:t>Lead, Karen </a:t>
            </a:r>
            <a:r>
              <a:rPr lang="en-US" dirty="0" smtClean="0"/>
              <a:t>Furuya</a:t>
            </a:r>
          </a:p>
          <a:p>
            <a:r>
              <a:rPr lang="en-US" dirty="0" smtClean="0"/>
              <a:t>Technical Lead, Andrew Johnson  </a:t>
            </a:r>
          </a:p>
          <a:p>
            <a:r>
              <a:rPr lang="en-US" dirty="0" smtClean="0"/>
              <a:t>NORCOM </a:t>
            </a:r>
            <a:r>
              <a:rPr lang="en-US" dirty="0"/>
              <a:t>IT</a:t>
            </a:r>
          </a:p>
          <a:p>
            <a:r>
              <a:rPr lang="en-US" dirty="0"/>
              <a:t>NORCOM Operations</a:t>
            </a:r>
          </a:p>
          <a:p>
            <a:r>
              <a:rPr lang="en-US" dirty="0"/>
              <a:t>Technical Advisory Committee</a:t>
            </a:r>
          </a:p>
          <a:p>
            <a:r>
              <a:rPr lang="en-US"/>
              <a:t>Ad-hoc </a:t>
            </a:r>
            <a:r>
              <a:rPr lang="en-US" smtClean="0"/>
              <a:t>teams </a:t>
            </a:r>
            <a:r>
              <a:rPr lang="en-US" dirty="0"/>
              <a:t>and team members</a:t>
            </a:r>
          </a:p>
        </p:txBody>
      </p:sp>
    </p:spTree>
    <p:extLst>
      <p:ext uri="{BB962C8B-B14F-4D97-AF65-F5344CB8AC3E}">
        <p14:creationId xmlns:p14="http://schemas.microsoft.com/office/powerpoint/2010/main" val="197179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A97296-0E3C-4580-B620-4C9874D35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CAD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1FC873-70FA-494D-9B07-299275AE4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dirty="0"/>
              <a:t>Testing and go-live validation</a:t>
            </a:r>
          </a:p>
          <a:p>
            <a:pPr marL="285750" indent="-285750"/>
            <a:r>
              <a:rPr lang="en-US" dirty="0"/>
              <a:t>Questions &amp; Concerns</a:t>
            </a:r>
          </a:p>
          <a:p>
            <a:pPr marL="285750" indent="-285750"/>
            <a:r>
              <a:rPr lang="en-US" dirty="0"/>
              <a:t>Hands-on input</a:t>
            </a:r>
          </a:p>
          <a:p>
            <a:pPr marL="285750" indent="-285750"/>
            <a:r>
              <a:rPr lang="en-US" dirty="0"/>
              <a:t>Sno911 experiences &amp; opportunity</a:t>
            </a:r>
          </a:p>
          <a:p>
            <a:pPr marL="285750" indent="-285750"/>
            <a:r>
              <a:rPr lang="en-US" dirty="0"/>
              <a:t>Motorola radio interface</a:t>
            </a:r>
          </a:p>
          <a:p>
            <a:pPr marL="285750" indent="-285750"/>
            <a:r>
              <a:rPr lang="en-US" dirty="0"/>
              <a:t>Tyler demo Q&amp;A</a:t>
            </a:r>
          </a:p>
          <a:p>
            <a:pPr marL="285750" indent="-285750"/>
            <a:r>
              <a:rPr lang="en-US" dirty="0"/>
              <a:t>Lawsuit investigations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196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0079FB-B3F5-436A-A2DC-86A2A4475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CAD Phase-Gate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FF6CF2-C81F-498C-A811-F50D404E5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389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Project phases that consist of unique work or activities that is to be performed during the phase.  </a:t>
            </a:r>
          </a:p>
          <a:p>
            <a:r>
              <a:rPr lang="en-US" dirty="0"/>
              <a:t>Each phase has one or more deliverables which must be accomplished before proceeding to the next phase. </a:t>
            </a:r>
          </a:p>
          <a:p>
            <a:r>
              <a:rPr lang="en-US" dirty="0"/>
              <a:t>The phase end represents a natural point to reassess the activities underway and to change or terminate the project if necessary. </a:t>
            </a:r>
          </a:p>
          <a:p>
            <a:r>
              <a:rPr lang="en-US" dirty="0"/>
              <a:t>The phases for this project are expected to be completed sequentially, though the project team may recommend some overlapping of the phases as the project matures.  </a:t>
            </a:r>
          </a:p>
          <a:p>
            <a:r>
              <a:rPr lang="en-US" dirty="0"/>
              <a:t>Approval for starting a phase prior to the ending of the previous phase will be addressed in the phase-gate process development.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382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377</Words>
  <Application>Microsoft Office PowerPoint</Application>
  <PresentationFormat>Widescreen</PresentationFormat>
  <Paragraphs>46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1_Office Theme</vt:lpstr>
      <vt:lpstr>Worksheet</vt:lpstr>
      <vt:lpstr>Single CAD</vt:lpstr>
      <vt:lpstr>Single CAD</vt:lpstr>
      <vt:lpstr>Single CAD Cost Comparisons</vt:lpstr>
      <vt:lpstr>Single CAD Cost Comparisons</vt:lpstr>
      <vt:lpstr>Single CAD Project Charter</vt:lpstr>
      <vt:lpstr>Single CAD Project Team</vt:lpstr>
      <vt:lpstr>Single CAD Requirements</vt:lpstr>
      <vt:lpstr>Single CAD Phase-Gate Process</vt:lpstr>
    </vt:vector>
  </TitlesOfParts>
  <Company>NORCOM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NORCOM 911</dc:title>
  <dc:creator>Johanson, Maggie</dc:creator>
  <cp:lastModifiedBy>Johanson, Maggie</cp:lastModifiedBy>
  <cp:revision>6</cp:revision>
  <dcterms:created xsi:type="dcterms:W3CDTF">2021-03-08T17:43:24Z</dcterms:created>
  <dcterms:modified xsi:type="dcterms:W3CDTF">2021-03-15T18:22:07Z</dcterms:modified>
</cp:coreProperties>
</file>